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spPr>
            <a:solidFill>
              <a:srgbClr val="0D948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E29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D948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D948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2E8F0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2E8F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2E8F0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The Futur</c:v>
                  </c:pt>
                  <c:pt idx="1">
                    <c:v>GaryVee</c:v>
                  </c:pt>
                  <c:pt idx="2">
                    <c:v>Gray Matter Firm</c:v>
                  </c:pt>
                  <c:pt idx="3">
                    <c:v>Digital Systems Op.</c:v>
                  </c:pt>
                  <c:pt idx="4">
                    <c:v>InfintyxVansh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66.7</c:v>
                </c:pt>
                <c:pt idx="1">
                  <c:v>60</c:v>
                </c:pt>
                <c:pt idx="2">
                  <c:v>25.6</c:v>
                </c:pt>
                <c:pt idx="3">
                  <c:v>23.6</c:v>
                </c:pt>
                <c:pt idx="4">
                  <c:v>21.2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E293B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E293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8FA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1371600"/>
            <a:ext cx="5029200" cy="457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" name="Shape 2"/>
          <p:cNvSpPr/>
          <p:nvPr/>
        </p:nvSpPr>
        <p:spPr>
          <a:xfrm>
            <a:off x="502920" y="502920"/>
            <a:ext cx="2011680" cy="347472"/>
          </a:xfrm>
          <a:prstGeom prst="roundRect">
            <a:avLst>
              <a:gd name="adj" fmla="val 21053"/>
            </a:avLst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50292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0F1729"/>
                </a:solidFill>
              </a:rPr>
              <a:t>CHANNEL LAUNCHPAD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02920" y="1508760"/>
            <a:ext cx="5943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Creator-Channel</a:t>
            </a:r>
            <a:endParaRPr lang="en-US" sz="4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Intelligence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502920" y="306324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Competitive Positioning Analysis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02920" y="36576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Research Run  ·  Coaches &amp; Consultants  ·  5 Videos + 5 Channels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583680" y="502920"/>
            <a:ext cx="1051560" cy="960120"/>
          </a:xfrm>
          <a:prstGeom prst="roundRect">
            <a:avLst>
              <a:gd name="adj" fmla="val 9524"/>
            </a:avLst>
          </a:prstGeom>
          <a:solidFill>
            <a:srgbClr val="0D9488"/>
          </a:solidFill>
          <a:ln/>
        </p:spPr>
      </p:sp>
      <p:sp>
        <p:nvSpPr>
          <p:cNvPr id="10" name="Text 8"/>
          <p:cNvSpPr/>
          <p:nvPr/>
        </p:nvSpPr>
        <p:spPr>
          <a:xfrm>
            <a:off x="6583680" y="594360"/>
            <a:ext cx="1051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583680" y="1069848"/>
            <a:ext cx="1051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videos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7772400" y="502920"/>
            <a:ext cx="1051560" cy="960120"/>
          </a:xfrm>
          <a:prstGeom prst="roundRect">
            <a:avLst>
              <a:gd name="adj" fmla="val 9524"/>
            </a:avLst>
          </a:prstGeom>
          <a:solidFill>
            <a:srgbClr val="1A2E52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0" y="594360"/>
            <a:ext cx="1051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772400" y="1069848"/>
            <a:ext cx="1051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583680" y="1691640"/>
            <a:ext cx="1051560" cy="960120"/>
          </a:xfrm>
          <a:prstGeom prst="roundRect">
            <a:avLst>
              <a:gd name="adj" fmla="val 9524"/>
            </a:avLst>
          </a:prstGeom>
          <a:solidFill>
            <a:srgbClr val="1A2E52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0" y="1783080"/>
            <a:ext cx="1051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61.3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583680" y="2258568"/>
            <a:ext cx="1051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video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772400" y="1691640"/>
            <a:ext cx="1051560" cy="960120"/>
          </a:xfrm>
          <a:prstGeom prst="roundRect">
            <a:avLst>
              <a:gd name="adj" fmla="val 9524"/>
            </a:avLst>
          </a:prstGeom>
          <a:solidFill>
            <a:srgbClr val="1A2E52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0" y="1783080"/>
            <a:ext cx="1051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66.7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7772400" y="2258568"/>
            <a:ext cx="1051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channel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02920" y="46634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Boardroom showcase report — evidence-led creator-channel strategy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36576" cy="347472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20040"/>
            <a:ext cx="3657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D9488"/>
                </a:solidFill>
              </a:rPr>
              <a:t>EXECUTIVE BRIEFING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research delivers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508760"/>
            <a:ext cx="1965960" cy="1005840"/>
          </a:xfrm>
          <a:prstGeom prst="rect">
            <a:avLst/>
          </a:prstGeom>
          <a:solidFill>
            <a:srgbClr val="0F1729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572768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2103120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videos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reviewed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697480" y="1508760"/>
            <a:ext cx="1965960" cy="1005840"/>
          </a:xfrm>
          <a:prstGeom prst="rect">
            <a:avLst/>
          </a:prstGeom>
          <a:solidFill>
            <a:srgbClr val="0F1729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697480" y="1572768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2697480" y="2103120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channels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reviewed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937760" y="1508760"/>
            <a:ext cx="1965960" cy="1005840"/>
          </a:xfrm>
          <a:prstGeom prst="rect">
            <a:avLst/>
          </a:prstGeom>
          <a:solidFill>
            <a:srgbClr val="0F1729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937760" y="1572768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61.3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4937760" y="2103120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video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score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178040" y="1508760"/>
            <a:ext cx="1965960" cy="1005840"/>
          </a:xfrm>
          <a:prstGeom prst="rect">
            <a:avLst/>
          </a:prstGeom>
          <a:solidFill>
            <a:srgbClr val="0F1729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7178040" y="1572768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66.7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178040" y="2103120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channel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2743200"/>
            <a:ext cx="8229600" cy="155448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8" name="Shape 16"/>
          <p:cNvSpPr/>
          <p:nvPr/>
        </p:nvSpPr>
        <p:spPr>
          <a:xfrm>
            <a:off x="457200" y="2743200"/>
            <a:ext cx="45720" cy="15544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2834640"/>
            <a:ext cx="7863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Boardroom verdict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0080" y="3154680"/>
            <a:ext cx="7772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market already contains broad personal-brand authority and large education-led benchmarks. The stronger commercial opportunity is to occupy a sharper architecture-led position — linking positioning, proof, content pillars, and execution clarity.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D9488"/>
                </a:solidFill>
              </a:rPr>
              <a:t>MARKET LANDSCAPE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4980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market is rewarding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508760"/>
            <a:ext cx="2011680" cy="3200400"/>
          </a:xfrm>
          <a:prstGeom prst="rect">
            <a:avLst/>
          </a:prstGeom>
          <a:solidFill>
            <a:srgbClr val="0D9488"/>
          </a:solidFill>
          <a:ln/>
          <a:effectLst>
            <a:outerShdw sx="100000" sy="100000" kx="0" ky="0" algn="bl" rotWithShape="0" blurRad="127000" dist="38100" dir="8100000">
              <a:srgbClr val="000000">
                <a:alpha val="2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188720" y="1664208"/>
            <a:ext cx="640080" cy="640080"/>
          </a:xfrm>
          <a:prstGeom prst="ellipse">
            <a:avLst/>
          </a:prstGeom>
          <a:solidFill>
            <a:srgbClr val="0F1729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0160" y="1755648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12648" y="2468880"/>
            <a:ext cx="1792224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brand authority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12648" y="3127248"/>
            <a:ext cx="1792224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Visibility &amp; point-of-view drive strong engagement — but major personalities dominate the broad lane.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743200" y="1508760"/>
            <a:ext cx="2011680" cy="3200400"/>
          </a:xfrm>
          <a:prstGeom prst="rect">
            <a:avLst/>
          </a:prstGeom>
          <a:solidFill>
            <a:srgbClr val="1A2E52"/>
          </a:solidFill>
          <a:ln/>
          <a:effectLst>
            <a:outerShdw sx="100000" sy="100000" kx="0" ky="0" algn="bl" rotWithShape="0" blurRad="127000" dist="38100" dir="8100000">
              <a:srgbClr val="000000">
                <a:alpha val="2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429000" y="1664208"/>
            <a:ext cx="640080" cy="640080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440" y="1755648"/>
            <a:ext cx="457200" cy="4572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852928" y="2468880"/>
            <a:ext cx="1792224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strategy foundation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2852928" y="3127248"/>
            <a:ext cx="1792224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Foundational brand education still performs, especially when made specific to creator decisions.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4983480" y="1508760"/>
            <a:ext cx="2011680" cy="3200400"/>
          </a:xfrm>
          <a:prstGeom prst="rect">
            <a:avLst/>
          </a:prstGeom>
          <a:solidFill>
            <a:srgbClr val="1A2E52"/>
          </a:solidFill>
          <a:ln/>
          <a:effectLst>
            <a:outerShdw sx="100000" sy="100000" kx="0" ky="0" algn="bl" rotWithShape="0" blurRad="127000" dist="38100" dir="8100000">
              <a:srgbClr val="000000">
                <a:alpha val="2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669280" y="1664208"/>
            <a:ext cx="640080" cy="640080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755648"/>
            <a:ext cx="457200" cy="4572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093208" y="2468880"/>
            <a:ext cx="1792224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generation &amp; conversion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5093208" y="3127248"/>
            <a:ext cx="1792224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angles attract attention but feel generic when not grounded in brand clarity.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7223760" y="1508760"/>
            <a:ext cx="2011680" cy="3200400"/>
          </a:xfrm>
          <a:prstGeom prst="rect">
            <a:avLst/>
          </a:prstGeom>
          <a:solidFill>
            <a:srgbClr val="1A2E52"/>
          </a:solidFill>
          <a:ln/>
          <a:effectLst>
            <a:outerShdw sx="100000" sy="100000" kx="0" ky="0" algn="bl" rotWithShape="0" blurRad="127000" dist="38100" dir="8100000">
              <a:srgbClr val="000000">
                <a:alpha val="20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7909560" y="1664208"/>
            <a:ext cx="640080" cy="640080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1755648"/>
            <a:ext cx="457200" cy="4572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333488" y="2468880"/>
            <a:ext cx="1792224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Agency &amp; service business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7333488" y="3127248"/>
            <a:ext cx="1792224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Service-business topics connect well to coaches and consultants when tied to authority.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36576" cy="347472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20040"/>
            <a:ext cx="3657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D9488"/>
                </a:solidFill>
              </a:rPr>
              <a:t>EVIDENCE REVIEW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signal scores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8229600" cy="54864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6" name="Shape 4"/>
          <p:cNvSpPr/>
          <p:nvPr/>
        </p:nvSpPr>
        <p:spPr>
          <a:xfrm>
            <a:off x="566928" y="1600200"/>
            <a:ext cx="182880" cy="18288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41732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build your brand today — GaryVee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29200" y="141732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Brand Authority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995160" y="1618488"/>
            <a:ext cx="1371600" cy="14630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0" name="Shape 8"/>
          <p:cNvSpPr/>
          <p:nvPr/>
        </p:nvSpPr>
        <p:spPr>
          <a:xfrm>
            <a:off x="6995160" y="1618488"/>
            <a:ext cx="840791" cy="14630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1" name="Text 9"/>
          <p:cNvSpPr/>
          <p:nvPr/>
        </p:nvSpPr>
        <p:spPr>
          <a:xfrm>
            <a:off x="8412480" y="1417320"/>
            <a:ext cx="457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61.3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057400"/>
            <a:ext cx="8229600" cy="5486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66928" y="2240280"/>
            <a:ext cx="182880" cy="18288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205740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Ultimate marketing strategy for 2026 — GaryVee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029200" y="205740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Brand Authority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995160" y="2258568"/>
            <a:ext cx="1371600" cy="14630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7" name="Shape 15"/>
          <p:cNvSpPr/>
          <p:nvPr/>
        </p:nvSpPr>
        <p:spPr>
          <a:xfrm>
            <a:off x="6995160" y="2258568"/>
            <a:ext cx="809244" cy="14630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8412480" y="2057400"/>
            <a:ext cx="457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2697480"/>
            <a:ext cx="8229600" cy="54864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20" name="Shape 18"/>
          <p:cNvSpPr/>
          <p:nvPr/>
        </p:nvSpPr>
        <p:spPr>
          <a:xfrm>
            <a:off x="566928" y="2880360"/>
            <a:ext cx="182880" cy="1828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21" name="Text 19"/>
          <p:cNvSpPr/>
          <p:nvPr/>
        </p:nvSpPr>
        <p:spPr>
          <a:xfrm>
            <a:off x="868680" y="269748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branding? 4-min crash course — The Futur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029200" y="269748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Strategy Foundation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995160" y="2898648"/>
            <a:ext cx="1371600" cy="14630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4" name="Shape 22"/>
          <p:cNvSpPr/>
          <p:nvPr/>
        </p:nvSpPr>
        <p:spPr>
          <a:xfrm>
            <a:off x="6995160" y="2898648"/>
            <a:ext cx="780440" cy="14630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5" name="Text 23"/>
          <p:cNvSpPr/>
          <p:nvPr/>
        </p:nvSpPr>
        <p:spPr>
          <a:xfrm>
            <a:off x="8412480" y="2697480"/>
            <a:ext cx="457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56.9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3337560"/>
            <a:ext cx="8229600" cy="5486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566928" y="3520440"/>
            <a:ext cx="182880" cy="18288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8" name="Text 26"/>
          <p:cNvSpPr/>
          <p:nvPr/>
        </p:nvSpPr>
        <p:spPr>
          <a:xfrm>
            <a:off x="868680" y="333756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generate 2000 leads in 10 min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029200" y="333756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Generation / Conversion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995160" y="3538728"/>
            <a:ext cx="1371600" cy="14630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1" name="Shape 29"/>
          <p:cNvSpPr/>
          <p:nvPr/>
        </p:nvSpPr>
        <p:spPr>
          <a:xfrm>
            <a:off x="6995160" y="3538728"/>
            <a:ext cx="551383" cy="146304"/>
          </a:xfrm>
          <a:prstGeom prst="rect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8412480" y="3337560"/>
            <a:ext cx="457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40.2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457200" y="3977640"/>
            <a:ext cx="8229600" cy="54864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34" name="Shape 32"/>
          <p:cNvSpPr/>
          <p:nvPr/>
        </p:nvSpPr>
        <p:spPr>
          <a:xfrm>
            <a:off x="566928" y="4160520"/>
            <a:ext cx="182880" cy="18288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35" name="Text 33"/>
          <p:cNvSpPr/>
          <p:nvPr/>
        </p:nvSpPr>
        <p:spPr>
          <a:xfrm>
            <a:off x="868680" y="397764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start an agency — Iman Gadzhi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029200" y="397764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Agency / Service Business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995160" y="4178808"/>
            <a:ext cx="1371600" cy="14630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8" name="Shape 36"/>
          <p:cNvSpPr/>
          <p:nvPr/>
        </p:nvSpPr>
        <p:spPr>
          <a:xfrm>
            <a:off x="6995160" y="4178808"/>
            <a:ext cx="496519" cy="14630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9" name="Text 37"/>
          <p:cNvSpPr/>
          <p:nvPr/>
        </p:nvSpPr>
        <p:spPr>
          <a:xfrm>
            <a:off x="8412480" y="3977640"/>
            <a:ext cx="457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36.2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scale: 0 – 100  ·  Higher = stronger engagement signal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36576" cy="347472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20040"/>
            <a:ext cx="4572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D9488"/>
                </a:solidFill>
              </a:rPr>
              <a:t>CHANNEL BENCHMARKS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Competitor positioning</a:t>
            </a:r>
            <a:endParaRPr lang="en-US" sz="28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371600"/>
          <a:ext cx="502920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5760720" y="1417320"/>
            <a:ext cx="2926080" cy="804672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7" name="Shape 4"/>
          <p:cNvSpPr/>
          <p:nvPr/>
        </p:nvSpPr>
        <p:spPr>
          <a:xfrm>
            <a:off x="5760720" y="1417320"/>
            <a:ext cx="41148" cy="804672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8" name="Text 5"/>
          <p:cNvSpPr/>
          <p:nvPr/>
        </p:nvSpPr>
        <p:spPr>
          <a:xfrm>
            <a:off x="5897880" y="149047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Futur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897880" y="173736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Educational authority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897880" y="1920240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benchmark for clarity-led positioning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5760720" y="2468880"/>
            <a:ext cx="2926080" cy="804672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2" name="Shape 9"/>
          <p:cNvSpPr/>
          <p:nvPr/>
        </p:nvSpPr>
        <p:spPr>
          <a:xfrm>
            <a:off x="5760720" y="2468880"/>
            <a:ext cx="41148" cy="80467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3" name="Text 10"/>
          <p:cNvSpPr/>
          <p:nvPr/>
        </p:nvSpPr>
        <p:spPr>
          <a:xfrm>
            <a:off x="5897880" y="254203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GaryVee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5897880" y="278892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authority brand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897880" y="2971800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to out-personality at scale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760720" y="3520440"/>
            <a:ext cx="2926080" cy="804672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7" name="Shape 14"/>
          <p:cNvSpPr/>
          <p:nvPr/>
        </p:nvSpPr>
        <p:spPr>
          <a:xfrm>
            <a:off x="5760720" y="3520440"/>
            <a:ext cx="41148" cy="804672"/>
          </a:xfrm>
          <a:prstGeom prst="rect">
            <a:avLst/>
          </a:prstGeom>
          <a:solidFill>
            <a:srgbClr val="64748B"/>
          </a:solidFill>
          <a:ln/>
        </p:spPr>
      </p:sp>
      <p:sp>
        <p:nvSpPr>
          <p:cNvPr id="18" name="Text 15"/>
          <p:cNvSpPr/>
          <p:nvPr/>
        </p:nvSpPr>
        <p:spPr>
          <a:xfrm>
            <a:off x="5897880" y="359359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5897880" y="384048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Early-stage competitors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897880" y="4023360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proof — room for a systems-based player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D9488"/>
                </a:solidFill>
              </a:rPr>
              <a:t>CONTENT INTELLIGENCE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4980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Content-angle clusters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54864" cy="6858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517904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brand authority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85800" y="1828800"/>
            <a:ext cx="822960" cy="219456"/>
          </a:xfrm>
          <a:prstGeom prst="roundRect">
            <a:avLst>
              <a:gd name="adj" fmla="val 20833"/>
            </a:avLst>
          </a:prstGeom>
          <a:solidFill>
            <a:srgbClr val="F59E0B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1828800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 60.1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572768" y="1847088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results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474720" y="1600200"/>
            <a:ext cx="0" cy="411480"/>
          </a:xfrm>
          <a:prstGeom prst="line">
            <a:avLst/>
          </a:prstGeom>
          <a:noFill/>
          <a:ln w="12700">
            <a:solidFill>
              <a:srgbClr val="1A2E5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0" y="1517904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use: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657600" y="1755648"/>
            <a:ext cx="5074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Authority pillar — narrow beyond broad personal-brand advice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2331720"/>
            <a:ext cx="54864" cy="685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386584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strategy foundation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85800" y="2697480"/>
            <a:ext cx="822960" cy="219456"/>
          </a:xfrm>
          <a:prstGeom prst="roundRect">
            <a:avLst>
              <a:gd name="adj" fmla="val 20833"/>
            </a:avLst>
          </a:prstGeom>
          <a:solidFill>
            <a:srgbClr val="3B82F6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2697480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 56.9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572768" y="2715768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result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474720" y="2468880"/>
            <a:ext cx="0" cy="411480"/>
          </a:xfrm>
          <a:prstGeom prst="line">
            <a:avLst/>
          </a:prstGeom>
          <a:noFill/>
          <a:ln w="12700">
            <a:solidFill>
              <a:srgbClr val="1A2E5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0" y="2386584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use: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657600" y="2624328"/>
            <a:ext cx="5074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Trust-building content that frames the client as a strategist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02920" y="3200400"/>
            <a:ext cx="54864" cy="685800"/>
          </a:xfrm>
          <a:prstGeom prst="rect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3255264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gen / conversion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85800" y="3566160"/>
            <a:ext cx="822960" cy="219456"/>
          </a:xfrm>
          <a:prstGeom prst="roundRect">
            <a:avLst>
              <a:gd name="adj" fmla="val 20833"/>
            </a:avLst>
          </a:prstGeom>
          <a:solidFill>
            <a:srgbClr val="22C55E"/>
          </a:solidFill>
          <a:ln/>
        </p:spPr>
      </p:sp>
      <p:sp>
        <p:nvSpPr>
          <p:cNvPr id="24" name="Text 22"/>
          <p:cNvSpPr/>
          <p:nvPr/>
        </p:nvSpPr>
        <p:spPr>
          <a:xfrm>
            <a:off x="685800" y="3566160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 40.2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572768" y="3584448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result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3474720" y="3337560"/>
            <a:ext cx="0" cy="411480"/>
          </a:xfrm>
          <a:prstGeom prst="line">
            <a:avLst/>
          </a:prstGeom>
          <a:noFill/>
          <a:ln w="12700">
            <a:solidFill>
              <a:srgbClr val="1A2E5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657600" y="3255264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2C5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use: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3657600" y="3493008"/>
            <a:ext cx="5074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Conversion-adjacent only — after authority &amp; clarity established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02920" y="4069080"/>
            <a:ext cx="54864" cy="6858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0" name="Text 28"/>
          <p:cNvSpPr/>
          <p:nvPr/>
        </p:nvSpPr>
        <p:spPr>
          <a:xfrm>
            <a:off x="685800" y="4123944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Agency / service business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685800" y="4434840"/>
            <a:ext cx="822960" cy="219456"/>
          </a:xfrm>
          <a:prstGeom prst="roundRect">
            <a:avLst>
              <a:gd name="adj" fmla="val 20833"/>
            </a:avLst>
          </a:prstGeom>
          <a:solidFill>
            <a:srgbClr val="0D9488"/>
          </a:solidFill>
          <a:ln/>
        </p:spPr>
      </p:sp>
      <p:sp>
        <p:nvSpPr>
          <p:cNvPr id="32" name="Text 30"/>
          <p:cNvSpPr/>
          <p:nvPr/>
        </p:nvSpPr>
        <p:spPr>
          <a:xfrm>
            <a:off x="685800" y="4434840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 36.2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572768" y="4453128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result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3474720" y="4206240"/>
            <a:ext cx="0" cy="411480"/>
          </a:xfrm>
          <a:prstGeom prst="line">
            <a:avLst/>
          </a:prstGeom>
          <a:noFill/>
          <a:ln w="12700">
            <a:solidFill>
              <a:srgbClr val="1A2E5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657600" y="4123944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use: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3657600" y="4361688"/>
            <a:ext cx="5074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channel strategy to client acquisition infrastructure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36576" cy="347472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20040"/>
            <a:ext cx="4572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D9488"/>
                </a:solidFill>
              </a:rPr>
              <a:t>POSITIONING INTELLIGENCE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you can win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393192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7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417320"/>
            <a:ext cx="45720" cy="1508760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18488"/>
            <a:ext cx="347472" cy="3474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78992" y="1554480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Architecture-led positioning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21792" y="2075688"/>
            <a:ext cx="367588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visible set leans toward broad branding. Few examples convert it into a full channel system.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21792" y="2441448"/>
            <a:ext cx="36758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Position around positioning, proof, pillars, and execution — not just growth advice.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617720" y="1417320"/>
            <a:ext cx="393192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7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17720" y="1417320"/>
            <a:ext cx="45720" cy="1508760"/>
          </a:xfrm>
          <a:prstGeom prst="rect">
            <a:avLst/>
          </a:prstGeom>
          <a:solidFill>
            <a:srgbClr val="F59E0B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312" y="1618488"/>
            <a:ext cx="347472" cy="34747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39512" y="1554480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without low-trust tactics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782312" y="2075688"/>
            <a:ext cx="367588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Lead-generation topics attract attention but often sound inflated or generic.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4782312" y="2441448"/>
            <a:ext cx="36758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Anchor conversion content in proof and realistic execution after authority is built.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457200" y="3127248"/>
            <a:ext cx="393192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7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57200" y="3127248"/>
            <a:ext cx="45720" cy="1508760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3328416"/>
            <a:ext cx="347472" cy="34747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078992" y="3264408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and implementation clarity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621792" y="3785616"/>
            <a:ext cx="367588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results explain branding or growth, but fewer show the operating system behind the channel.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621792" y="4151376"/>
            <a:ext cx="36758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Build content around repeatable infrastructure — not isolated tips.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4617720" y="3127248"/>
            <a:ext cx="393192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7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4617720" y="3127248"/>
            <a:ext cx="45720" cy="1508760"/>
          </a:xfrm>
          <a:prstGeom prst="rect">
            <a:avLst/>
          </a:prstGeom>
          <a:solidFill>
            <a:srgbClr val="22C55E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312" y="3328416"/>
            <a:ext cx="347472" cy="347472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5239512" y="3264408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Specificity over personality scale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4782312" y="3785616"/>
            <a:ext cx="367588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personalities are hard to out-volume or out-personality.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4782312" y="4151376"/>
            <a:ext cx="36758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22C5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Compete through sharper market framing and structural differentiation.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D9488"/>
                </a:solidFill>
              </a:rPr>
              <a:t>STRATEGIC RECOMMENDATION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4980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content architecture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2651760" cy="3337560"/>
          </a:xfrm>
          <a:prstGeom prst="rect">
            <a:avLst/>
          </a:prstGeom>
          <a:solidFill>
            <a:srgbClr val="1A2E52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463040"/>
            <a:ext cx="2651760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572768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" y="20116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Authority positioning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54203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 trust, expertise, and a clear point of view.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777240" y="3063240"/>
            <a:ext cx="2103120" cy="0"/>
          </a:xfrm>
          <a:prstGeom prst="line">
            <a:avLst/>
          </a:prstGeom>
          <a:noFill/>
          <a:ln w="6350">
            <a:solidFill>
              <a:srgbClr val="0D94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182112"/>
            <a:ext cx="23774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50" kern="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titles: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40080" y="3410712"/>
            <a:ext cx="23774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How to Build a Channel People Actually Trust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40080" y="4014216"/>
            <a:ext cx="23774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The Authority Gap Holding Your Creator Channel Back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364992" y="1463040"/>
            <a:ext cx="2651760" cy="3337560"/>
          </a:xfrm>
          <a:prstGeom prst="rect">
            <a:avLst/>
          </a:prstGeom>
          <a:solidFill>
            <a:srgbClr val="1A2E52"/>
          </a:solidFill>
          <a:ln/>
        </p:spPr>
      </p:sp>
      <p:sp>
        <p:nvSpPr>
          <p:cNvPr id="15" name="Shape 13"/>
          <p:cNvSpPr/>
          <p:nvPr/>
        </p:nvSpPr>
        <p:spPr>
          <a:xfrm>
            <a:off x="3364992" y="1463040"/>
            <a:ext cx="265176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6" name="Text 14"/>
          <p:cNvSpPr/>
          <p:nvPr/>
        </p:nvSpPr>
        <p:spPr>
          <a:xfrm>
            <a:off x="3364992" y="1572768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3502152" y="20116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clarity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502152" y="254203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abstract branding into creator-channel decisions.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639312" y="3063240"/>
            <a:ext cx="2103120" cy="0"/>
          </a:xfrm>
          <a:prstGeom prst="line">
            <a:avLst/>
          </a:prstGeom>
          <a:noFill/>
          <a:ln w="6350">
            <a:solidFill>
              <a:srgbClr val="0D948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502152" y="3182112"/>
            <a:ext cx="23774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50" kern="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titles: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502152" y="3410712"/>
            <a:ext cx="23774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What Your Creator Channel Brand Must Make Clear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502152" y="4014216"/>
            <a:ext cx="23774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The Positioning Mistake That Weakens Content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227064" y="1463040"/>
            <a:ext cx="2651760" cy="3337560"/>
          </a:xfrm>
          <a:prstGeom prst="rect">
            <a:avLst/>
          </a:prstGeom>
          <a:solidFill>
            <a:srgbClr val="1A2E52"/>
          </a:solidFill>
          <a:ln/>
        </p:spPr>
      </p:sp>
      <p:sp>
        <p:nvSpPr>
          <p:cNvPr id="24" name="Shape 22"/>
          <p:cNvSpPr/>
          <p:nvPr/>
        </p:nvSpPr>
        <p:spPr>
          <a:xfrm>
            <a:off x="6227064" y="1463040"/>
            <a:ext cx="265176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5" name="Text 23"/>
          <p:cNvSpPr/>
          <p:nvPr/>
        </p:nvSpPr>
        <p:spPr>
          <a:xfrm>
            <a:off x="6227064" y="1572768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6364224" y="20116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Conversion-ready content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364224" y="254203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authority and strategy to business outcomes.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501384" y="3063240"/>
            <a:ext cx="2103120" cy="0"/>
          </a:xfrm>
          <a:prstGeom prst="line">
            <a:avLst/>
          </a:prstGeom>
          <a:noFill/>
          <a:ln w="6350">
            <a:solidFill>
              <a:srgbClr val="0D948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364224" y="3182112"/>
            <a:ext cx="23774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50" kern="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titles: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6364224" y="3410712"/>
            <a:ext cx="23774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How to Turn Channel Strategy Into Qualified Leads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364224" y="4014216"/>
            <a:ext cx="23774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Why Content Doesn't Convert Without Positioning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36576" cy="347472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20040"/>
            <a:ext cx="4572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D9488"/>
                </a:solidFill>
              </a:rPr>
              <a:t>EXECUTION ROADMAP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– 90 day movement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1005840" y="1508760"/>
            <a:ext cx="0" cy="3291840"/>
          </a:xfrm>
          <a:prstGeom prst="line">
            <a:avLst/>
          </a:prstGeom>
          <a:noFill/>
          <a:ln w="19050">
            <a:solidFill>
              <a:srgbClr val="E2E8F0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713232" y="1508760"/>
            <a:ext cx="585216" cy="58521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/>
          <p:nvPr/>
        </p:nvSpPr>
        <p:spPr>
          <a:xfrm>
            <a:off x="713232" y="150876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508760" y="150876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Finalize positioning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663440" y="1527048"/>
            <a:ext cx="1097280" cy="228600"/>
          </a:xfrm>
          <a:prstGeom prst="roundRect">
            <a:avLst>
              <a:gd name="adj" fmla="val 24000"/>
            </a:avLst>
          </a:prstGeom>
          <a:solidFill>
            <a:srgbClr val="0D9488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152704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1–10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508760" y="1792224"/>
            <a:ext cx="7132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architecture-led gap to lock in a sharp positioning statement before building anything.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13232" y="2103120"/>
            <a:ext cx="585216" cy="585216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3" name="Text 11"/>
          <p:cNvSpPr/>
          <p:nvPr/>
        </p:nvSpPr>
        <p:spPr>
          <a:xfrm>
            <a:off x="713232" y="210312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508760" y="210312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Authority &amp; brand clarity first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663440" y="2121408"/>
            <a:ext cx="1097280" cy="228600"/>
          </a:xfrm>
          <a:prstGeom prst="roundRect">
            <a:avLst>
              <a:gd name="adj" fmla="val 24000"/>
            </a:avLst>
          </a:prstGeom>
          <a:solidFill>
            <a:srgbClr val="3B82F6"/>
          </a:solidFill>
          <a:ln/>
        </p:spPr>
      </p:sp>
      <p:sp>
        <p:nvSpPr>
          <p:cNvPr id="16" name="Text 14"/>
          <p:cNvSpPr/>
          <p:nvPr/>
        </p:nvSpPr>
        <p:spPr>
          <a:xfrm>
            <a:off x="4663440" y="212140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11–30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508760" y="2386584"/>
            <a:ext cx="7132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first 30 days around authority and brand clarity before moving into conversion topics.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13232" y="2697480"/>
            <a:ext cx="585216" cy="585216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713232" y="269748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508760" y="269748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patterns into originals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663440" y="2715768"/>
            <a:ext cx="1097280" cy="228600"/>
          </a:xfrm>
          <a:prstGeom prst="roundRect">
            <a:avLst>
              <a:gd name="adj" fmla="val 24000"/>
            </a:avLst>
          </a:prstGeom>
          <a:solidFill>
            <a:srgbClr val="F59E0B"/>
          </a:solidFill>
          <a:ln/>
        </p:spPr>
      </p:sp>
      <p:sp>
        <p:nvSpPr>
          <p:cNvPr id="22" name="Text 20"/>
          <p:cNvSpPr/>
          <p:nvPr/>
        </p:nvSpPr>
        <p:spPr>
          <a:xfrm>
            <a:off x="4663440" y="271576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31–60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508760" y="2980944"/>
            <a:ext cx="7132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market patterns into original titles, hooks, thumbnails, and content briefs. Interpret, don't imitate.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13232" y="3291840"/>
            <a:ext cx="585216" cy="58521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5" name="Text 23"/>
          <p:cNvSpPr/>
          <p:nvPr/>
        </p:nvSpPr>
        <p:spPr>
          <a:xfrm>
            <a:off x="713232" y="329184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508760" y="329184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gaps as editorial guardrails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663440" y="3310128"/>
            <a:ext cx="1097280" cy="228600"/>
          </a:xfrm>
          <a:prstGeom prst="roundRect">
            <a:avLst>
              <a:gd name="adj" fmla="val 24000"/>
            </a:avLst>
          </a:prstGeom>
          <a:solidFill>
            <a:srgbClr val="22C55E"/>
          </a:solidFill>
          <a:ln/>
        </p:spPr>
      </p:sp>
      <p:sp>
        <p:nvSpPr>
          <p:cNvPr id="28" name="Text 26"/>
          <p:cNvSpPr/>
          <p:nvPr/>
        </p:nvSpPr>
        <p:spPr>
          <a:xfrm>
            <a:off x="4663440" y="331012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61–90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508760" y="3575304"/>
            <a:ext cx="7132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content specific, structured, evidence-led, and implementation-focused.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13232" y="3886200"/>
            <a:ext cx="585216" cy="585216"/>
          </a:xfrm>
          <a:prstGeom prst="ellipse">
            <a:avLst/>
          </a:prstGeom>
          <a:solidFill>
            <a:srgbClr val="94A3B8"/>
          </a:solidFill>
          <a:ln/>
        </p:spPr>
      </p:sp>
      <p:sp>
        <p:nvSpPr>
          <p:cNvPr id="31" name="Text 29"/>
          <p:cNvSpPr/>
          <p:nvPr/>
        </p:nvSpPr>
        <p:spPr>
          <a:xfrm>
            <a:off x="713232" y="388620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1508760" y="38862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up research tier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4663440" y="3904488"/>
            <a:ext cx="1097280" cy="228600"/>
          </a:xfrm>
          <a:prstGeom prst="roundRect">
            <a:avLst>
              <a:gd name="adj" fmla="val 24000"/>
            </a:avLst>
          </a:prstGeom>
          <a:solidFill>
            <a:srgbClr val="94A3B8"/>
          </a:solidFill>
          <a:ln/>
        </p:spPr>
      </p:sp>
      <p:sp>
        <p:nvSpPr>
          <p:cNvPr id="34" name="Text 32"/>
          <p:cNvSpPr/>
          <p:nvPr/>
        </p:nvSpPr>
        <p:spPr>
          <a:xfrm>
            <a:off x="4663440" y="390448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needed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508760" y="4169664"/>
            <a:ext cx="7132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Deep or PRO Research before a major launch, offer pivot, or brand repositioning campaign.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65760"/>
            <a:ext cx="1371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0D948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502920" y="10058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client is not buying a list of public examples.</a:t>
            </a:r>
            <a:endParaRPr lang="en-US" sz="22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buying market interpretation, competitive clarity,</a:t>
            </a:r>
            <a:endParaRPr lang="en-US" sz="22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a credible next move.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2514600"/>
            <a:ext cx="6400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Launchpad Deep Research — Standard Research Run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3108960"/>
            <a:ext cx="2560320" cy="1280160"/>
          </a:xfrm>
          <a:prstGeom prst="rect">
            <a:avLst/>
          </a:prstGeom>
          <a:solidFill>
            <a:srgbClr val="1A2E52"/>
          </a:solidFill>
          <a:ln/>
        </p:spPr>
      </p:sp>
      <p:sp>
        <p:nvSpPr>
          <p:cNvPr id="7" name="Shape 5"/>
          <p:cNvSpPr/>
          <p:nvPr/>
        </p:nvSpPr>
        <p:spPr>
          <a:xfrm>
            <a:off x="502920" y="3108960"/>
            <a:ext cx="2560320" cy="457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324612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authority first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3703320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brand clarity or conversion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91840" y="3108960"/>
            <a:ext cx="2560320" cy="1280160"/>
          </a:xfrm>
          <a:prstGeom prst="rect">
            <a:avLst/>
          </a:prstGeom>
          <a:solidFill>
            <a:srgbClr val="1A2E52"/>
          </a:solidFill>
          <a:ln/>
        </p:spPr>
      </p:sp>
      <p:sp>
        <p:nvSpPr>
          <p:cNvPr id="11" name="Shape 9"/>
          <p:cNvSpPr/>
          <p:nvPr/>
        </p:nvSpPr>
        <p:spPr>
          <a:xfrm>
            <a:off x="3291840" y="3108960"/>
            <a:ext cx="2560320" cy="457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3429000" y="324612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 through specificity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29000" y="3703320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personality volume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080760" y="3108960"/>
            <a:ext cx="2560320" cy="1280160"/>
          </a:xfrm>
          <a:prstGeom prst="rect">
            <a:avLst/>
          </a:prstGeom>
          <a:solidFill>
            <a:srgbClr val="1A2E52"/>
          </a:solidFill>
          <a:ln/>
        </p:spPr>
      </p:sp>
      <p:sp>
        <p:nvSpPr>
          <p:cNvPr id="15" name="Shape 13"/>
          <p:cNvSpPr/>
          <p:nvPr/>
        </p:nvSpPr>
        <p:spPr>
          <a:xfrm>
            <a:off x="6080760" y="3108960"/>
            <a:ext cx="2560320" cy="457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6" name="Text 14"/>
          <p:cNvSpPr/>
          <p:nvPr/>
        </p:nvSpPr>
        <p:spPr>
          <a:xfrm>
            <a:off x="6217920" y="324612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with channel architecture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217920" y="3703320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→ Proof → Pillars → Execution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02920" y="466344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Launchpad by TechSolveHQ  ·  Evidence-led creator-channel research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Channel Launchpad — Market Intelligence Report</dc:title>
  <dc:subject>PptxGenJS Presentation</dc:subject>
  <dc:creator>PptxGenJS</dc:creator>
  <cp:lastModifiedBy>PptxGenJS</cp:lastModifiedBy>
  <cp:revision>1</cp:revision>
  <dcterms:created xsi:type="dcterms:W3CDTF">2026-04-27T01:55:16Z</dcterms:created>
  <dcterms:modified xsi:type="dcterms:W3CDTF">2026-04-27T01:55:16Z</dcterms:modified>
</cp:coreProperties>
</file>